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45D9-0CFF-43B8-B2CC-189ED6AC7A4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1F54C-2F54-4F96-B94E-FF9F9FF61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8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80CE-26CD-4D08-9390-722E932A8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37645-0F7E-4FFD-B619-56CE94BCF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FF374-E4D8-42A6-AFC0-378EEC5D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C9157-D1B8-44B6-A187-77A8E89C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FD8F-EB63-4AB3-B3E5-A6F1727A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7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A94C-3262-4C2A-AD1B-E857BA7C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36C54-CF3F-4344-8AF2-7284A7D95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E283-3D16-4BA4-9A00-2BDA69A9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A21FC-4008-42CD-9CBF-A138E945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89339-4264-406A-AA7B-3BDE6826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70195-371D-4FA3-9A8D-FA6B862E4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570EE-FB36-4695-8E69-686C5A0D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B14F-8C6F-4826-874B-C5016500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8775E-687B-4B5F-A24E-FC404190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63AA4-D968-4C99-8A83-675E1555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71D1-F703-414E-B630-57949344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5767-099D-4E48-B6BA-1B5219140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2C030-F457-487D-8BFB-627B2E30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B8F8-AB83-4629-95D4-49E935FA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ABAC-714E-48C9-A34E-E705583F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6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CACC-013F-486C-863B-74FBD86D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49A2-B415-4701-8657-AE5D3CC7B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62CA7-011B-4DCA-B14A-2CAB579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EE5BA-B416-4503-B83B-309F6B4E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706C4-4C7D-4020-81E6-2B323673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0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CBF4-7821-4811-B756-F71E0E05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36DF-6332-4575-86F1-29E75BC6E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470E-E4B6-41DE-BD24-EB0966062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93ACF-4728-4752-818A-169E6356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DA6AF-4269-4C69-83A8-9F558401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88C19-C961-4DBC-AD5B-50074AA0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1AF3-BF12-481C-852F-FA5BFDBB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3317A-BA99-46BD-ACF6-F58620FF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BDED7-6F09-49A2-86CC-5496EDB1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93A61-0A91-4839-A960-D46BE58D3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EA6A3-B7EE-4389-8E1B-F2479AB1B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A7C26-A4B0-4E98-BF12-49008EA8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B780B-D7B3-448A-BC36-2A0A62FC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72364-6C37-4546-A24E-405B0B23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98C-4CE6-4004-9CB6-E874DF45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0BEF7-BF27-4FF3-8E19-F568B584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35713-EBA1-40E2-8093-EAD3EF89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B4842-D918-46A2-8B33-F2ABFF2C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4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EFE79-C79E-465F-80D8-7B0CE42D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2DC3B-0154-422B-8689-4A6F5637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F3BAE-5997-4447-A616-EF056A86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1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2384-8989-4667-A2D4-D1AEBD40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F338-28DC-47CB-8E2E-752295F59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65D7C-764C-4C58-B86E-677A8E617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ACA0-FCBC-4D88-B538-3031A706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92EE6-6524-4B0F-AFD3-28E5268E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F6575-128A-479F-8C49-70019CB0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3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A99A-D890-4346-BA44-BD07ADC5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18FCC-7FA9-4930-A815-565037788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E2F77-F785-4173-82A7-F2531AE8B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7F139-D593-438E-9479-CCE9FE34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F70DF-D3E7-472C-B7EB-1FB7270D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D2FDE-FCAC-44D4-A33D-3AA4A484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3D54F-58D5-4297-AED8-211EFDB8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80B8-6AAB-4A0A-975D-58B740917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4BA6C-E6AA-43B9-B133-BCD2ED745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C4A8-CB20-45DD-B9FE-744EEEF0445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1AB1A-18B7-4F2E-9E62-14C746D9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FFEE-FBEE-46D2-A4E8-D971150E1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604E-B235-4D6D-BFAF-1FC157374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gif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14.jp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8.xml"/><Relationship Id="rId4" Type="http://schemas.openxmlformats.org/officeDocument/2006/relationships/image" Target="../media/image2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344992" y="-60769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0252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49575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7792113" y="-60768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8359842" y="-60768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9025995" y="-32623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2058774" y="200928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2013187" y="2750141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67" y="2555981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9593724" y="-60768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10226238" y="-60768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93967" y="-46696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72" name="Title 71">
            <a:extLst>
              <a:ext uri="{FF2B5EF4-FFF2-40B4-BE49-F238E27FC236}">
                <a16:creationId xmlns:a16="http://schemas.microsoft.com/office/drawing/2014/main" id="{E03A60F3-09F4-484A-8BE6-9C8A0DFBB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hr-BA" dirty="0">
                <a:latin typeface="Bahnschrift Condensed" panose="020B0502040204020203" pitchFamily="34" charset="0"/>
              </a:rPr>
              <a:t>Robot Sofija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1E3B8658-54EA-4FDF-A65D-B14C29F40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r-BA" dirty="0">
                <a:latin typeface="Bahnschrift Condensed" panose="020B0502040204020203" pitchFamily="34" charset="0"/>
              </a:rPr>
              <a:t>Kolegij: Multimedijski sustavi</a:t>
            </a:r>
          </a:p>
          <a:p>
            <a:pPr algn="r"/>
            <a:r>
              <a:rPr lang="hr-BA" dirty="0">
                <a:latin typeface="Bahnschrift Condensed" panose="020B0502040204020203" pitchFamily="34" charset="0"/>
              </a:rPr>
              <a:t>Student: Ivona Škobić,520rm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641" y="782118"/>
            <a:ext cx="10515600" cy="5730240"/>
          </a:xfrm>
        </p:spPr>
        <p:txBody>
          <a:bodyPr/>
          <a:lstStyle/>
          <a:p>
            <a:pPr marL="0" indent="0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2.Koje godine je aktivirana?</a:t>
            </a:r>
          </a:p>
          <a:p>
            <a:pPr marL="0" indent="0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</a:t>
            </a: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F1B3E-3763-4F37-8DFB-4F43D13F354A}"/>
              </a:ext>
            </a:extLst>
          </p:cNvPr>
          <p:cNvSpPr txBox="1"/>
          <p:nvPr/>
        </p:nvSpPr>
        <p:spPr>
          <a:xfrm>
            <a:off x="1723657" y="2146666"/>
            <a:ext cx="2013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9" action="ppaction://hlinksldjump"/>
              </a:rPr>
              <a:t>2016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2C853-3744-4E23-992F-8420F6301838}"/>
              </a:ext>
            </a:extLst>
          </p:cNvPr>
          <p:cNvSpPr txBox="1"/>
          <p:nvPr/>
        </p:nvSpPr>
        <p:spPr>
          <a:xfrm>
            <a:off x="3531282" y="3454435"/>
            <a:ext cx="1492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10" action="ppaction://hlinksldjump"/>
              </a:rPr>
              <a:t>2012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C4A8B1-ECE7-4098-A86B-E3C2799D5A22}"/>
              </a:ext>
            </a:extLst>
          </p:cNvPr>
          <p:cNvSpPr txBox="1"/>
          <p:nvPr/>
        </p:nvSpPr>
        <p:spPr>
          <a:xfrm>
            <a:off x="5343480" y="4657398"/>
            <a:ext cx="1492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10" action="ppaction://hlinksldjump"/>
              </a:rPr>
              <a:t>2018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4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43" y="1014746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 </a:t>
            </a:r>
            <a:r>
              <a:rPr lang="hr-BA" sz="4000" dirty="0">
                <a:latin typeface="Bahnschrift Condensed" panose="020B0502040204020203" pitchFamily="34" charset="0"/>
              </a:rPr>
              <a:t>Točno!</a:t>
            </a:r>
          </a:p>
          <a:p>
            <a:pPr marL="0" indent="0" algn="ctr">
              <a:buNone/>
            </a:pPr>
            <a:endParaRPr lang="hr-BA" sz="40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         </a:t>
            </a:r>
            <a:r>
              <a:rPr lang="hr-BA" sz="4000" dirty="0">
                <a:latin typeface="Bahnschrift Condensed" panose="020B0502040204020203" pitchFamily="34" charset="0"/>
                <a:hlinkClick r:id="rId9" action="ppaction://hlinksldjump"/>
              </a:rPr>
              <a:t>Nastavi sa kvizom -&gt;</a:t>
            </a:r>
            <a:endParaRPr lang="hr-BA" sz="4000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9F5BF-2DC1-4C7D-BC62-EF5B9723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4" y="1167881"/>
            <a:ext cx="2920326" cy="4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1960" y="1127760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</a:t>
            </a:r>
            <a:r>
              <a:rPr lang="hr-BA" sz="4000" dirty="0">
                <a:latin typeface="Bahnschrift Condensed" panose="020B0502040204020203" pitchFamily="34" charset="0"/>
              </a:rPr>
              <a:t>Nije točno!</a:t>
            </a:r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</a:t>
            </a:r>
            <a:r>
              <a:rPr lang="hr-BA" sz="4000" dirty="0">
                <a:latin typeface="Bahnschrift Condensed" panose="020B0502040204020203" pitchFamily="34" charset="0"/>
                <a:hlinkClick r:id="" action="ppaction://hlinkshowjump?jump=lastslideviewed"/>
              </a:rPr>
              <a:t>Pokušaj ponovno -&gt;    </a:t>
            </a:r>
            <a:r>
              <a:rPr lang="hr-BA" sz="4000" dirty="0">
                <a:latin typeface="Bahnschrift Condensed" panose="020B0502040204020203" pitchFamily="34" charset="0"/>
                <a:hlinkClick r:id="rId9" action="ppaction://hlinksldjump"/>
              </a:rPr>
              <a:t>Nastavi sa kvizom-&gt;</a:t>
            </a:r>
            <a:endParaRPr lang="hr-BA" sz="40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C9524-4A52-414C-96CD-873335BE58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41" y="1322265"/>
            <a:ext cx="2197956" cy="28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848" y="388562"/>
            <a:ext cx="10515600" cy="5730240"/>
          </a:xfrm>
        </p:spPr>
        <p:txBody>
          <a:bodyPr/>
          <a:lstStyle/>
          <a:p>
            <a:pPr marL="0" indent="0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3.Robot Sophia je napravljena po uzoru na</a:t>
            </a:r>
          </a:p>
          <a:p>
            <a:pPr marL="0" indent="0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glumicu Audrey Hepburn:</a:t>
            </a:r>
          </a:p>
          <a:p>
            <a:pPr marL="0" indent="0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</a:t>
            </a: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F1B3E-3763-4F37-8DFB-4F43D13F354A}"/>
              </a:ext>
            </a:extLst>
          </p:cNvPr>
          <p:cNvSpPr txBox="1"/>
          <p:nvPr/>
        </p:nvSpPr>
        <p:spPr>
          <a:xfrm>
            <a:off x="1939475" y="2063985"/>
            <a:ext cx="2013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9" action="ppaction://hlinksldjump"/>
              </a:rPr>
              <a:t>Točno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2C853-3744-4E23-992F-8420F6301838}"/>
              </a:ext>
            </a:extLst>
          </p:cNvPr>
          <p:cNvSpPr txBox="1"/>
          <p:nvPr/>
        </p:nvSpPr>
        <p:spPr>
          <a:xfrm>
            <a:off x="4174253" y="3520620"/>
            <a:ext cx="2142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10" action="ppaction://hlinksldjump"/>
              </a:rPr>
              <a:t>Ne točno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4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51" y="408260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 </a:t>
            </a:r>
            <a:r>
              <a:rPr lang="hr-BA" sz="4000" dirty="0">
                <a:latin typeface="Bahnschrift Condensed" panose="020B0502040204020203" pitchFamily="34" charset="0"/>
              </a:rPr>
              <a:t>Točno!</a:t>
            </a:r>
          </a:p>
          <a:p>
            <a:pPr marL="0" indent="0" algn="ctr">
              <a:buNone/>
            </a:pPr>
            <a:endParaRPr lang="hr-BA" sz="40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         </a:t>
            </a: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ED29F5BF-2DC1-4C7D-BC62-EF5B9723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13" y="1595799"/>
            <a:ext cx="2920326" cy="4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65" y="734078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</a:t>
            </a:r>
            <a:r>
              <a:rPr lang="hr-BA" sz="4000" dirty="0">
                <a:latin typeface="Bahnschrift Condensed" panose="020B0502040204020203" pitchFamily="34" charset="0"/>
              </a:rPr>
              <a:t>Nije točno!</a:t>
            </a:r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</a:t>
            </a:r>
            <a:r>
              <a:rPr lang="hr-BA" sz="4000" dirty="0">
                <a:latin typeface="Bahnschrift Condensed" panose="020B0502040204020203" pitchFamily="34" charset="0"/>
                <a:hlinkClick r:id="" action="ppaction://hlinkshowjump?jump=lastslideviewed"/>
              </a:rPr>
              <a:t>Pokušaj ponovno -&gt;</a:t>
            </a: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C9524-4A52-414C-96CD-873335BE5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30" y="1102715"/>
            <a:ext cx="2197956" cy="28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8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0E485-B93D-454D-B1A8-C0061E02BB82}"/>
              </a:ext>
            </a:extLst>
          </p:cNvPr>
          <p:cNvSpPr txBox="1"/>
          <p:nvPr/>
        </p:nvSpPr>
        <p:spPr>
          <a:xfrm>
            <a:off x="495300" y="1127760"/>
            <a:ext cx="6195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</a:rPr>
              <a:t>Hvala na pažnji!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4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-7995929" y="-60768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4" y="-121535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BA" dirty="0"/>
                <a:t> </a:t>
              </a:r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8336320" y="-121535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8969801" y="-121535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2089068" y="1886504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2104627" y="2750141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07" y="2555981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9520060" y="-121535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10133577" y="-121535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01305" y="-12153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51774-0A51-4E46-B2ED-91287500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46" y="457200"/>
            <a:ext cx="7082554" cy="5719763"/>
          </a:xfrm>
        </p:spPr>
        <p:txBody>
          <a:bodyPr/>
          <a:lstStyle/>
          <a:p>
            <a:r>
              <a:rPr lang="hr-BA" dirty="0"/>
              <a:t>Sofija socijalni humanoidni robot</a:t>
            </a:r>
          </a:p>
          <a:p>
            <a:r>
              <a:rPr lang="hr-BA" dirty="0"/>
              <a:t>Tvorac: Hanson Robotics</a:t>
            </a:r>
          </a:p>
          <a:p>
            <a:r>
              <a:rPr lang="hr-BA" dirty="0"/>
              <a:t>Država: Kina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53CB0-810E-40FF-9CA8-ADCAF178B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24" y="2165574"/>
            <a:ext cx="2013539" cy="3579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12DEC-022E-4598-8FE7-6E9AC17E7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02" y="2521515"/>
            <a:ext cx="3757094" cy="2817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76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-7995929" y="-60768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4" y="-121535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-121535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8969801" y="-121535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2089068" y="1886504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2104627" y="2750141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07" y="2555981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9520060" y="-121535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10133577" y="-121535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01305" y="-12153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7C6BC-C6EA-4441-8BA5-3F96B568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054" y="213360"/>
            <a:ext cx="7569746" cy="6187440"/>
          </a:xfrm>
        </p:spPr>
        <p:txBody>
          <a:bodyPr/>
          <a:lstStyle/>
          <a:p>
            <a:r>
              <a:rPr lang="hr-BA" dirty="0"/>
              <a:t>14.2.2016.god.</a:t>
            </a:r>
          </a:p>
          <a:p>
            <a:r>
              <a:rPr lang="hr-BA" dirty="0"/>
              <a:t>Audrey Hepburn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1CCA2-03CD-4A01-82E7-5B45994FC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35" y="2541107"/>
            <a:ext cx="3186459" cy="326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E67A5-E9FB-4A03-84B3-5579DA48B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16" y="13086"/>
            <a:ext cx="4420163" cy="2069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A05BDB-BE62-48BC-871E-EFB9187EF3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814" y="4288678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-7995929" y="-60768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4" y="-121535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31374" y="-106344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283469" y="-10634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51905" y="190066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67235" y="271098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516388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9455357" y="-91152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10133577" y="-121535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01305" y="-12153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935FE-C49B-4D0A-AF53-41AD82171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907" y="182880"/>
            <a:ext cx="6714546" cy="5994083"/>
          </a:xfrm>
        </p:spPr>
        <p:txBody>
          <a:bodyPr/>
          <a:lstStyle/>
          <a:p>
            <a:r>
              <a:rPr lang="hr-BA" dirty="0"/>
              <a:t>Izgled</a:t>
            </a:r>
          </a:p>
          <a:p>
            <a:r>
              <a:rPr lang="hr-BA" dirty="0"/>
              <a:t>Izraz</a:t>
            </a:r>
          </a:p>
          <a:p>
            <a:r>
              <a:rPr lang="hr-BA" dirty="0"/>
              <a:t>Pokret</a:t>
            </a:r>
          </a:p>
          <a:p>
            <a:r>
              <a:rPr lang="hr-BA" dirty="0"/>
              <a:t>Senzori</a:t>
            </a:r>
          </a:p>
          <a:p>
            <a:r>
              <a:rPr lang="hr-BA" dirty="0"/>
              <a:t>Funkcija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D174B-EE0B-470B-BBF0-092F6BA6D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1" y="-15487"/>
            <a:ext cx="2803894" cy="4184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A1538-4F53-4293-B832-4A0DECA86D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34" y="2740891"/>
            <a:ext cx="3156736" cy="3934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21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-7995929" y="-60768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4" y="-121535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667274" y="-121535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271216" y="-105225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86606" y="1947479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52364" y="2829697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516388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858204" y="-91152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10133577" y="-121535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01305" y="-12153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93476-805D-4CC7-9109-69197B359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50" y="350520"/>
            <a:ext cx="6901792" cy="5826443"/>
          </a:xfrm>
        </p:spPr>
        <p:txBody>
          <a:bodyPr/>
          <a:lstStyle/>
          <a:p>
            <a:r>
              <a:rPr lang="en-US" dirty="0"/>
              <a:t>Sophia se </a:t>
            </a:r>
            <a:r>
              <a:rPr lang="en-US" dirty="0" err="1"/>
              <a:t>pojavila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CBS-u 60 Minutes Good Morning Britain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kućama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CNBC, Forbes, Mashable, New York Times, Wall Street Journal, Guardian </a:t>
            </a:r>
            <a:r>
              <a:rPr lang="en-US" dirty="0" err="1"/>
              <a:t>i</a:t>
            </a:r>
            <a:r>
              <a:rPr lang="en-US" dirty="0"/>
              <a:t> Tonight Show U </a:t>
            </a:r>
            <a:r>
              <a:rPr lang="en-US" dirty="0" err="1"/>
              <a:t>glavnoj</a:t>
            </a:r>
            <a:r>
              <a:rPr lang="en-US" dirty="0"/>
              <a:t> </a:t>
            </a:r>
            <a:r>
              <a:rPr lang="en-US" dirty="0" err="1"/>
              <a:t>ulozi</a:t>
            </a:r>
            <a:r>
              <a:rPr lang="en-US" dirty="0"/>
              <a:t> Jimmy Fallon.</a:t>
            </a:r>
            <a:endParaRPr lang="hr-BA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20A06F-7377-4C73-842D-9F3257BDB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54" y="2670994"/>
            <a:ext cx="3600450" cy="2367466"/>
          </a:xfrm>
          <a:prstGeom prst="rect">
            <a:avLst/>
          </a:prstGeom>
        </p:spPr>
      </p:pic>
      <p:pic>
        <p:nvPicPr>
          <p:cNvPr id="9" name="Glas 021-1-1">
            <a:hlinkClick r:id="" action="ppaction://media"/>
            <a:extLst>
              <a:ext uri="{FF2B5EF4-FFF2-40B4-BE49-F238E27FC236}">
                <a16:creationId xmlns:a16="http://schemas.microsoft.com/office/drawing/2014/main" id="{5969652B-A7A5-4390-BBD8-5399246A3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80657" y="5038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6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6A774-9453-4641-BF5D-74A3CB7E1D23}"/>
              </a:ext>
            </a:extLst>
          </p:cNvPr>
          <p:cNvSpPr/>
          <p:nvPr/>
        </p:nvSpPr>
        <p:spPr>
          <a:xfrm>
            <a:off x="-7995929" y="-60768"/>
            <a:ext cx="12226868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1973597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2799959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468203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4" y="-121535"/>
            <a:ext cx="12368447" cy="6979535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06354"/>
              <a:ext cx="1330050" cy="2399190"/>
              <a:chOff x="10861950" y="2006354"/>
              <a:chExt cx="1330050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7" y="200635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-121535"/>
            <a:ext cx="12368447" cy="6979535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06354"/>
              <a:ext cx="1454619" cy="2399190"/>
              <a:chOff x="10737381" y="2006354"/>
              <a:chExt cx="1454619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-121535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040" y="187031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710989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516388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-91152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633582" y="-121535"/>
            <a:ext cx="12368447" cy="6979535"/>
            <a:chOff x="0" y="0"/>
            <a:chExt cx="12192000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06354"/>
              <a:ext cx="1893818" cy="2399190"/>
              <a:chOff x="10298182" y="2006354"/>
              <a:chExt cx="1893818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10701305" y="-12153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pic>
        <p:nvPicPr>
          <p:cNvPr id="7" name="WhatsApp Video 2022-01-10 at 20.56.49">
            <a:hlinkClick r:id="" action="ppaction://media"/>
            <a:extLst>
              <a:ext uri="{FF2B5EF4-FFF2-40B4-BE49-F238E27FC236}">
                <a16:creationId xmlns:a16="http://schemas.microsoft.com/office/drawing/2014/main" id="{A1F46980-13A3-4A87-AD2D-0E2EFC0743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22980" y="175452"/>
            <a:ext cx="4294377" cy="6385560"/>
          </a:xfrm>
        </p:spPr>
      </p:pic>
    </p:spTree>
    <p:extLst>
      <p:ext uri="{BB962C8B-B14F-4D97-AF65-F5344CB8AC3E}">
        <p14:creationId xmlns:p14="http://schemas.microsoft.com/office/powerpoint/2010/main" val="149774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61" y="734078"/>
            <a:ext cx="10515600" cy="5730240"/>
          </a:xfrm>
        </p:spPr>
        <p:txBody>
          <a:bodyPr/>
          <a:lstStyle/>
          <a:p>
            <a:pPr marL="0" indent="0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1.Koja država je tvorac Sofije?</a:t>
            </a: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C9EA9-A9A7-4EE4-B03B-F8319F41A031}"/>
              </a:ext>
            </a:extLst>
          </p:cNvPr>
          <p:cNvSpPr txBox="1"/>
          <p:nvPr/>
        </p:nvSpPr>
        <p:spPr>
          <a:xfrm>
            <a:off x="1497197" y="2025791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9" action="ppaction://hlinksldjump"/>
              </a:rPr>
              <a:t>1.Japan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1700C6-5589-4D04-97AC-E825D2A9967F}"/>
              </a:ext>
            </a:extLst>
          </p:cNvPr>
          <p:cNvSpPr txBox="1"/>
          <p:nvPr/>
        </p:nvSpPr>
        <p:spPr>
          <a:xfrm>
            <a:off x="3274328" y="3214477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10" action="ppaction://hlinksldjump"/>
              </a:rPr>
              <a:t>2.Kina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A56D19-7FBD-49A0-A717-8843372F09A7}"/>
              </a:ext>
            </a:extLst>
          </p:cNvPr>
          <p:cNvSpPr txBox="1"/>
          <p:nvPr/>
        </p:nvSpPr>
        <p:spPr>
          <a:xfrm>
            <a:off x="5554893" y="4574599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4400" dirty="0">
                <a:latin typeface="Bahnschrift Condensed" panose="020B0502040204020203" pitchFamily="34" charset="0"/>
                <a:hlinkClick r:id="rId9" action="ppaction://hlinksldjump"/>
              </a:rPr>
              <a:t>3.SAD</a:t>
            </a:r>
            <a:endParaRPr lang="en-US" sz="4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0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42560" y="128205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53" y="525849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 </a:t>
            </a:r>
            <a:r>
              <a:rPr lang="hr-BA" sz="4000" dirty="0">
                <a:latin typeface="Bahnschrift Condensed" panose="020B0502040204020203" pitchFamily="34" charset="0"/>
              </a:rPr>
              <a:t>Točno!</a:t>
            </a:r>
          </a:p>
          <a:p>
            <a:pPr marL="0" indent="0" algn="ctr">
              <a:buNone/>
            </a:pPr>
            <a:endParaRPr lang="hr-BA" sz="40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r>
              <a:rPr lang="hr-BA" sz="4000" dirty="0">
                <a:latin typeface="Bahnschrift Condensed" panose="020B0502040204020203" pitchFamily="34" charset="0"/>
              </a:rPr>
              <a:t>         </a:t>
            </a:r>
            <a:r>
              <a:rPr lang="hr-BA" sz="4000" dirty="0">
                <a:latin typeface="Bahnschrift Condensed" panose="020B0502040204020203" pitchFamily="34" charset="0"/>
                <a:hlinkClick r:id="rId9" action="ppaction://hlinksldjump"/>
              </a:rPr>
              <a:t>Nastavi sa kvizom -&gt;</a:t>
            </a:r>
            <a:endParaRPr lang="hr-BA" sz="4000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9F5BF-2DC1-4C7D-BC62-EF5B9723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8" y="1042341"/>
            <a:ext cx="2920326" cy="4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1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4E38DF-AEFE-40BB-A8BE-5586EB5ACD9E}"/>
              </a:ext>
            </a:extLst>
          </p:cNvPr>
          <p:cNvSpPr/>
          <p:nvPr/>
        </p:nvSpPr>
        <p:spPr>
          <a:xfrm>
            <a:off x="1693969" y="2208146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3FBA6-284C-4CCA-8911-DEF2A6E007FC}"/>
              </a:ext>
            </a:extLst>
          </p:cNvPr>
          <p:cNvSpPr txBox="1"/>
          <p:nvPr/>
        </p:nvSpPr>
        <p:spPr>
          <a:xfrm rot="16200000">
            <a:off x="1587194" y="3034508"/>
            <a:ext cx="1924454" cy="65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about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852F2-C426-44C7-BABA-BB94551B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69" y="2702752"/>
            <a:ext cx="714670" cy="9444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7B705D-A1EB-4F3D-AC31-2F8AA7670E2F}"/>
              </a:ext>
            </a:extLst>
          </p:cNvPr>
          <p:cNvGrpSpPr/>
          <p:nvPr/>
        </p:nvGrpSpPr>
        <p:grpSpPr>
          <a:xfrm>
            <a:off x="-94465" y="109431"/>
            <a:ext cx="12368446" cy="6979535"/>
            <a:chOff x="0" y="0"/>
            <a:chExt cx="12191999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E689D5-64B9-4BF9-99F9-25EE9BDFCEBA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A86D5C-3CF3-4636-A5A0-0FF3F0AD7B9E}"/>
                </a:ext>
              </a:extLst>
            </p:cNvPr>
            <p:cNvGrpSpPr/>
            <p:nvPr/>
          </p:nvGrpSpPr>
          <p:grpSpPr>
            <a:xfrm>
              <a:off x="10861950" y="2051134"/>
              <a:ext cx="1330049" cy="2399190"/>
              <a:chOff x="10861950" y="2051134"/>
              <a:chExt cx="1330049" cy="239919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2A914D-C67C-494D-84A6-D6818AAF068C}"/>
                  </a:ext>
                </a:extLst>
              </p:cNvPr>
              <p:cNvSpPr/>
              <p:nvPr/>
            </p:nvSpPr>
            <p:spPr>
              <a:xfrm>
                <a:off x="10910656" y="2051134"/>
                <a:ext cx="1281343" cy="2399190"/>
              </a:xfrm>
              <a:custGeom>
                <a:avLst/>
                <a:gdLst>
                  <a:gd name="connsiteX0" fmla="*/ 1260629 w 1281343"/>
                  <a:gd name="connsiteY0" fmla="*/ 0 h 2399190"/>
                  <a:gd name="connsiteX1" fmla="*/ 1281343 w 1281343"/>
                  <a:gd name="connsiteY1" fmla="*/ 995 h 2399190"/>
                  <a:gd name="connsiteX2" fmla="*/ 1281343 w 1281343"/>
                  <a:gd name="connsiteY2" fmla="*/ 2398195 h 2399190"/>
                  <a:gd name="connsiteX3" fmla="*/ 1260629 w 1281343"/>
                  <a:gd name="connsiteY3" fmla="*/ 2399190 h 2399190"/>
                  <a:gd name="connsiteX4" fmla="*/ 0 w 1281343"/>
                  <a:gd name="connsiteY4" fmla="*/ 1199595 h 2399190"/>
                  <a:gd name="connsiteX5" fmla="*/ 1260629 w 1281343"/>
                  <a:gd name="connsiteY5" fmla="*/ 0 h 239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1343" h="2399190">
                    <a:moveTo>
                      <a:pt x="1260629" y="0"/>
                    </a:moveTo>
                    <a:lnTo>
                      <a:pt x="1281343" y="995"/>
                    </a:lnTo>
                    <a:lnTo>
                      <a:pt x="1281343" y="2398195"/>
                    </a:lnTo>
                    <a:lnTo>
                      <a:pt x="1260629" y="2399190"/>
                    </a:lnTo>
                    <a:cubicBezTo>
                      <a:pt x="564403" y="2399190"/>
                      <a:pt x="0" y="1862113"/>
                      <a:pt x="0" y="1199595"/>
                    </a:cubicBezTo>
                    <a:cubicBezTo>
                      <a:pt x="0" y="537077"/>
                      <a:pt x="564403" y="0"/>
                      <a:pt x="126062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19140-CB77-498D-81A4-591B14F16F8E}"/>
                  </a:ext>
                </a:extLst>
              </p:cNvPr>
              <p:cNvSpPr txBox="1"/>
              <p:nvPr/>
            </p:nvSpPr>
            <p:spPr>
              <a:xfrm rot="16200000">
                <a:off x="10815960" y="2820639"/>
                <a:ext cx="1890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r-BA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rPr>
                  <a:t>about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F2D7540-370F-4FE0-9408-3DF8D6E44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MosiaicBubbl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1950" y="2500960"/>
                <a:ext cx="702226" cy="928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19A46B-D75C-4FE1-9B64-0AA072511286}"/>
              </a:ext>
            </a:extLst>
          </p:cNvPr>
          <p:cNvGrpSpPr/>
          <p:nvPr/>
        </p:nvGrpSpPr>
        <p:grpSpPr>
          <a:xfrm>
            <a:off x="-744408" y="113014"/>
            <a:ext cx="12368446" cy="6979535"/>
            <a:chOff x="0" y="0"/>
            <a:chExt cx="12191999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9F837D-CE1E-40B4-8217-6C1339CB15B5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54F582-D70A-4043-AC79-467B90A33AF6}"/>
                </a:ext>
              </a:extLst>
            </p:cNvPr>
            <p:cNvGrpSpPr/>
            <p:nvPr/>
          </p:nvGrpSpPr>
          <p:grpSpPr>
            <a:xfrm>
              <a:off x="10737381" y="2051135"/>
              <a:ext cx="1454618" cy="2399190"/>
              <a:chOff x="10737381" y="2051135"/>
              <a:chExt cx="1454618" cy="23991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C6754-C8FD-42B9-AEAB-C6CF4F046D7D}"/>
                  </a:ext>
                </a:extLst>
              </p:cNvPr>
              <p:cNvGrpSpPr/>
              <p:nvPr/>
            </p:nvGrpSpPr>
            <p:grpSpPr>
              <a:xfrm>
                <a:off x="10910656" y="2051135"/>
                <a:ext cx="1281343" cy="2399190"/>
                <a:chOff x="10910656" y="2051135"/>
                <a:chExt cx="1281343" cy="2399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5933F3C-90AF-4DD8-B8CC-C553399DAC9B}"/>
                    </a:ext>
                  </a:extLst>
                </p:cNvPr>
                <p:cNvSpPr/>
                <p:nvPr/>
              </p:nvSpPr>
              <p:spPr>
                <a:xfrm>
                  <a:off x="10910656" y="2051135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A291D9-A983-4568-85BF-05EF39FADA16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r-B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Bahnschrift Condensed" panose="020B0502040204020203" pitchFamily="34" charset="0"/>
                      <a:ea typeface="+mn-ea"/>
                      <a:cs typeface="+mn-cs"/>
                    </a:rPr>
                    <a:t>history</a:t>
                  </a:r>
                  <a:endPara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Bahnschrift Condensed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FEF337D-2CDB-4752-8443-DB8709ED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7381" y="2616277"/>
                <a:ext cx="813947" cy="812723"/>
              </a:xfrm>
              <a:prstGeom prst="rect">
                <a:avLst/>
              </a:prstGeom>
            </p:spPr>
          </p:pic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E0D52D-78DF-474A-9CC3-B4043820455E}"/>
              </a:ext>
            </a:extLst>
          </p:cNvPr>
          <p:cNvSpPr/>
          <p:nvPr/>
        </p:nvSpPr>
        <p:spPr>
          <a:xfrm>
            <a:off x="-1394352" y="113014"/>
            <a:ext cx="12368446" cy="6979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2A39BB-27E7-406E-9DF1-6803D0B35354}"/>
              </a:ext>
            </a:extLst>
          </p:cNvPr>
          <p:cNvSpPr/>
          <p:nvPr/>
        </p:nvSpPr>
        <p:spPr>
          <a:xfrm>
            <a:off x="9722951" y="2215690"/>
            <a:ext cx="1299887" cy="2441708"/>
          </a:xfrm>
          <a:custGeom>
            <a:avLst/>
            <a:gdLst>
              <a:gd name="connsiteX0" fmla="*/ 1260629 w 1281343"/>
              <a:gd name="connsiteY0" fmla="*/ 0 h 2399190"/>
              <a:gd name="connsiteX1" fmla="*/ 1281343 w 1281343"/>
              <a:gd name="connsiteY1" fmla="*/ 995 h 2399190"/>
              <a:gd name="connsiteX2" fmla="*/ 1281343 w 1281343"/>
              <a:gd name="connsiteY2" fmla="*/ 2398195 h 2399190"/>
              <a:gd name="connsiteX3" fmla="*/ 1260629 w 1281343"/>
              <a:gd name="connsiteY3" fmla="*/ 2399190 h 2399190"/>
              <a:gd name="connsiteX4" fmla="*/ 0 w 1281343"/>
              <a:gd name="connsiteY4" fmla="*/ 1199595 h 2399190"/>
              <a:gd name="connsiteX5" fmla="*/ 1260629 w 1281343"/>
              <a:gd name="connsiteY5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43" h="2399190">
                <a:moveTo>
                  <a:pt x="1260629" y="0"/>
                </a:moveTo>
                <a:lnTo>
                  <a:pt x="1281343" y="995"/>
                </a:lnTo>
                <a:lnTo>
                  <a:pt x="1281343" y="2398195"/>
                </a:lnTo>
                <a:lnTo>
                  <a:pt x="1260629" y="2399190"/>
                </a:lnTo>
                <a:cubicBezTo>
                  <a:pt x="564403" y="2399190"/>
                  <a:pt x="0" y="1862113"/>
                  <a:pt x="0" y="1199595"/>
                </a:cubicBezTo>
                <a:cubicBezTo>
                  <a:pt x="0" y="537077"/>
                  <a:pt x="564403" y="0"/>
                  <a:pt x="126062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FFFFF-4023-4ABE-B4FB-99A1D6AFFBB4}"/>
              </a:ext>
            </a:extLst>
          </p:cNvPr>
          <p:cNvSpPr txBox="1"/>
          <p:nvPr/>
        </p:nvSpPr>
        <p:spPr>
          <a:xfrm rot="16200000">
            <a:off x="9723961" y="2945538"/>
            <a:ext cx="1924454" cy="655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r-BA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features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C0E60A1-993B-40B9-ADA8-6DB2D1290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38" y="2750937"/>
            <a:ext cx="1304051" cy="1044886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5D0D518-FFC3-45F7-8E2C-352BD2B22FC3}"/>
              </a:ext>
            </a:extLst>
          </p:cNvPr>
          <p:cNvGrpSpPr/>
          <p:nvPr/>
        </p:nvGrpSpPr>
        <p:grpSpPr>
          <a:xfrm>
            <a:off x="-1919092" y="143397"/>
            <a:ext cx="12368447" cy="6979535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1EC7FB-62E2-4AB7-8FF2-1B54F88E2BC4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1A309A-9EEB-4764-AF4E-3992801ED211}"/>
                </a:ext>
              </a:extLst>
            </p:cNvPr>
            <p:cNvGrpSpPr/>
            <p:nvPr/>
          </p:nvGrpSpPr>
          <p:grpSpPr>
            <a:xfrm>
              <a:off x="10277198" y="2006354"/>
              <a:ext cx="1914802" cy="2399190"/>
              <a:chOff x="10277198" y="2006354"/>
              <a:chExt cx="1914802" cy="239919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D5CF76B-A3E3-4295-947F-2A47274485D6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9579350-9509-4A6D-A770-569F2987840D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D8380A-F1E3-434F-9729-B7C674D367F7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20639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Public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D8BFF94-150B-446C-B8AE-9D1F3C538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198" y="2445774"/>
                <a:ext cx="1218202" cy="1220704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184FF3-25E9-4787-8469-F057B2854311}"/>
              </a:ext>
            </a:extLst>
          </p:cNvPr>
          <p:cNvGrpSpPr/>
          <p:nvPr/>
        </p:nvGrpSpPr>
        <p:grpSpPr>
          <a:xfrm>
            <a:off x="-2521203" y="113014"/>
            <a:ext cx="12368446" cy="6979535"/>
            <a:chOff x="47612" y="0"/>
            <a:chExt cx="12191999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A9E362-0515-4DE8-A784-98C8B4858ACA}"/>
                </a:ext>
              </a:extLst>
            </p:cNvPr>
            <p:cNvSpPr/>
            <p:nvPr/>
          </p:nvSpPr>
          <p:spPr>
            <a:xfrm>
              <a:off x="47612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47F5DB9-D537-490C-85BF-9321C2572657}"/>
                </a:ext>
              </a:extLst>
            </p:cNvPr>
            <p:cNvGrpSpPr/>
            <p:nvPr/>
          </p:nvGrpSpPr>
          <p:grpSpPr>
            <a:xfrm>
              <a:off x="10298182" y="2036208"/>
              <a:ext cx="1940464" cy="2399190"/>
              <a:chOff x="10298182" y="2036208"/>
              <a:chExt cx="1940464" cy="239919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15B0A4-7663-49D0-9640-B244AFAE2C36}"/>
                  </a:ext>
                </a:extLst>
              </p:cNvPr>
              <p:cNvGrpSpPr/>
              <p:nvPr/>
            </p:nvGrpSpPr>
            <p:grpSpPr>
              <a:xfrm>
                <a:off x="10957303" y="2036208"/>
                <a:ext cx="1281343" cy="2399190"/>
                <a:chOff x="10957303" y="2036208"/>
                <a:chExt cx="1281343" cy="239919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D80E92B-2D26-435F-9034-5F4340A1BD1F}"/>
                    </a:ext>
                  </a:extLst>
                </p:cNvPr>
                <p:cNvSpPr/>
                <p:nvPr/>
              </p:nvSpPr>
              <p:spPr>
                <a:xfrm>
                  <a:off x="10957303" y="2036208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15BB91D-46CF-4DD8-A8E2-C0BBAA582EEF}"/>
                    </a:ext>
                  </a:extLst>
                </p:cNvPr>
                <p:cNvSpPr txBox="1"/>
                <p:nvPr/>
              </p:nvSpPr>
              <p:spPr>
                <a:xfrm rot="16200000">
                  <a:off x="10921255" y="2820638"/>
                  <a:ext cx="189094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hr-BA" sz="36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events</a:t>
                  </a:r>
                  <a:endParaRPr lang="en-US" sz="3600" dirty="0">
                    <a:solidFill>
                      <a:schemeClr val="bg1">
                        <a:lumMod val="95000"/>
                      </a:schemeClr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7F21D4C-32C5-4601-A410-B80606A5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182" y="2493192"/>
                <a:ext cx="1226744" cy="122428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4C752D-EE60-4FAC-85C7-350AA9439DFD}"/>
              </a:ext>
            </a:extLst>
          </p:cNvPr>
          <p:cNvGrpSpPr/>
          <p:nvPr/>
        </p:nvGrpSpPr>
        <p:grpSpPr>
          <a:xfrm>
            <a:off x="-3093727" y="113014"/>
            <a:ext cx="12368447" cy="6979535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A502C8-1004-477F-B0B9-6B98EF582610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8BFCDB-B801-4759-BAE9-F5911B853A96}"/>
                </a:ext>
              </a:extLst>
            </p:cNvPr>
            <p:cNvGrpSpPr/>
            <p:nvPr/>
          </p:nvGrpSpPr>
          <p:grpSpPr>
            <a:xfrm>
              <a:off x="10577132" y="2006354"/>
              <a:ext cx="1614868" cy="2399190"/>
              <a:chOff x="10577132" y="2006354"/>
              <a:chExt cx="1614868" cy="23991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886FFCE-D4A5-4B30-B070-D87A03F8514E}"/>
                  </a:ext>
                </a:extLst>
              </p:cNvPr>
              <p:cNvGrpSpPr/>
              <p:nvPr/>
            </p:nvGrpSpPr>
            <p:grpSpPr>
              <a:xfrm>
                <a:off x="10910657" y="2006354"/>
                <a:ext cx="1281343" cy="2399190"/>
                <a:chOff x="10910657" y="2006354"/>
                <a:chExt cx="1281343" cy="2399190"/>
              </a:xfrm>
              <a:solidFill>
                <a:schemeClr val="tx1">
                  <a:lumMod val="95000"/>
                  <a:lumOff val="5000"/>
                </a:schemeClr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82069EF6-3E8B-491F-91DB-C1699766EE51}"/>
                    </a:ext>
                  </a:extLst>
                </p:cNvPr>
                <p:cNvSpPr/>
                <p:nvPr/>
              </p:nvSpPr>
              <p:spPr>
                <a:xfrm>
                  <a:off x="10910657" y="2006354"/>
                  <a:ext cx="1281343" cy="2399190"/>
                </a:xfrm>
                <a:custGeom>
                  <a:avLst/>
                  <a:gdLst>
                    <a:gd name="connsiteX0" fmla="*/ 1260629 w 1281343"/>
                    <a:gd name="connsiteY0" fmla="*/ 0 h 2399190"/>
                    <a:gd name="connsiteX1" fmla="*/ 1281343 w 1281343"/>
                    <a:gd name="connsiteY1" fmla="*/ 995 h 2399190"/>
                    <a:gd name="connsiteX2" fmla="*/ 1281343 w 1281343"/>
                    <a:gd name="connsiteY2" fmla="*/ 2398195 h 2399190"/>
                    <a:gd name="connsiteX3" fmla="*/ 1260629 w 1281343"/>
                    <a:gd name="connsiteY3" fmla="*/ 2399190 h 2399190"/>
                    <a:gd name="connsiteX4" fmla="*/ 0 w 1281343"/>
                    <a:gd name="connsiteY4" fmla="*/ 1199595 h 2399190"/>
                    <a:gd name="connsiteX5" fmla="*/ 1260629 w 1281343"/>
                    <a:gd name="connsiteY5" fmla="*/ 0 h 2399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1343" h="2399190">
                      <a:moveTo>
                        <a:pt x="1260629" y="0"/>
                      </a:moveTo>
                      <a:lnTo>
                        <a:pt x="1281343" y="995"/>
                      </a:lnTo>
                      <a:lnTo>
                        <a:pt x="1281343" y="2398195"/>
                      </a:lnTo>
                      <a:lnTo>
                        <a:pt x="1260629" y="2399190"/>
                      </a:lnTo>
                      <a:cubicBezTo>
                        <a:pt x="564403" y="2399190"/>
                        <a:pt x="0" y="1862113"/>
                        <a:pt x="0" y="1199595"/>
                      </a:cubicBezTo>
                      <a:cubicBezTo>
                        <a:pt x="0" y="537077"/>
                        <a:pt x="564403" y="0"/>
                        <a:pt x="12606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CDAB062-22C6-4EC7-BD2C-F4C17B866F98}"/>
                    </a:ext>
                  </a:extLst>
                </p:cNvPr>
                <p:cNvSpPr txBox="1"/>
                <p:nvPr/>
              </p:nvSpPr>
              <p:spPr>
                <a:xfrm rot="16200000">
                  <a:off x="10815960" y="2870757"/>
                  <a:ext cx="1890943" cy="5460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bg1">
                          <a:lumMod val="95000"/>
                        </a:schemeClr>
                      </a:solidFill>
                      <a:latin typeface="Bahnschrift Condensed" panose="020B0502040204020203" pitchFamily="34" charset="0"/>
                    </a:rPr>
                    <a:t>questionnaire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0EDF93A-2190-4A98-9266-1BEA050F0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77132" y="2391123"/>
                <a:ext cx="865856" cy="1147713"/>
              </a:xfrm>
              <a:prstGeom prst="rect">
                <a:avLst/>
              </a:prstGeom>
            </p:spPr>
          </p:pic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61EFC4-A8DB-4633-8FC2-D3E80238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278" y="1186135"/>
            <a:ext cx="10515600" cy="5730240"/>
          </a:xfrm>
        </p:spPr>
        <p:txBody>
          <a:bodyPr/>
          <a:lstStyle/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   </a:t>
            </a:r>
            <a:r>
              <a:rPr lang="hr-BA" sz="4000" dirty="0">
                <a:latin typeface="Bahnschrift Condensed" panose="020B0502040204020203" pitchFamily="34" charset="0"/>
              </a:rPr>
              <a:t>Nije točno!</a:t>
            </a:r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endParaRPr lang="hr-BA" sz="4000" dirty="0"/>
          </a:p>
          <a:p>
            <a:pPr marL="0" indent="0" algn="ctr">
              <a:buNone/>
            </a:pPr>
            <a:r>
              <a:rPr lang="hr-BA" sz="4000" dirty="0"/>
              <a:t>    </a:t>
            </a:r>
            <a:r>
              <a:rPr lang="hr-BA" sz="4000" dirty="0">
                <a:latin typeface="Bahnschrift Condensed" panose="020B0502040204020203" pitchFamily="34" charset="0"/>
                <a:hlinkClick r:id="" action="ppaction://hlinkshowjump?jump=lastslideviewed"/>
              </a:rPr>
              <a:t>Pokušaj ponovno -&gt;    </a:t>
            </a:r>
            <a:r>
              <a:rPr lang="hr-BA" sz="4000" dirty="0">
                <a:latin typeface="Bahnschrift Condensed" panose="020B0502040204020203" pitchFamily="34" charset="0"/>
                <a:hlinkClick r:id="rId9" action="ppaction://hlinksldjump"/>
              </a:rPr>
              <a:t>Nastavi sa kvizom-&gt;</a:t>
            </a:r>
            <a:endParaRPr lang="hr-BA" sz="40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endParaRPr lang="hr-B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7E67-F9CF-4787-8FEB-82F678832B6A}"/>
              </a:ext>
            </a:extLst>
          </p:cNvPr>
          <p:cNvSpPr txBox="1"/>
          <p:nvPr/>
        </p:nvSpPr>
        <p:spPr>
          <a:xfrm>
            <a:off x="-1285395" y="2346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C9524-4A52-414C-96CD-873335BE58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69" y="1447800"/>
            <a:ext cx="2197956" cy="28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2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281</Words>
  <Application>Microsoft Office PowerPoint</Application>
  <PresentationFormat>Widescreen</PresentationFormat>
  <Paragraphs>172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Condensed</vt:lpstr>
      <vt:lpstr>Calibri</vt:lpstr>
      <vt:lpstr>Calibri Light</vt:lpstr>
      <vt:lpstr>Office Theme</vt:lpstr>
      <vt:lpstr>Robot Sofija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Sofija</dc:title>
  <dc:creator>520RM</dc:creator>
  <cp:lastModifiedBy>520RM</cp:lastModifiedBy>
  <cp:revision>20</cp:revision>
  <dcterms:created xsi:type="dcterms:W3CDTF">2022-01-10T16:06:47Z</dcterms:created>
  <dcterms:modified xsi:type="dcterms:W3CDTF">2022-01-11T22:33:47Z</dcterms:modified>
</cp:coreProperties>
</file>